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65" r:id="rId6"/>
    <p:sldId id="277" r:id="rId7"/>
    <p:sldId id="269" r:id="rId8"/>
    <p:sldId id="270" r:id="rId9"/>
    <p:sldId id="275" r:id="rId10"/>
    <p:sldId id="266" r:id="rId11"/>
    <p:sldId id="271" r:id="rId12"/>
    <p:sldId id="267" r:id="rId13"/>
    <p:sldId id="258" r:id="rId14"/>
    <p:sldId id="272" r:id="rId15"/>
    <p:sldId id="273" r:id="rId16"/>
    <p:sldId id="274" r:id="rId17"/>
    <p:sldId id="276" r:id="rId18"/>
    <p:sldId id="278" r:id="rId19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38BD74-03A7-4083-9656-4695B77D0FB3}" type="datetime1">
              <a:rPr lang="nl-NL" smtClean="0"/>
              <a:t>21-11-2019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814101-8B39-4E53-A2E2-FEE6AEE714ED}" type="datetime1">
              <a:rPr lang="nl-NL" noProof="0" smtClean="0"/>
              <a:t>21-11-2019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230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noProof="0" smtClean="0"/>
              <a:t>12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157669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0749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OPMERKING: Selecteer een afbeelding en verwijder deze als u afbeeldingen op deze dia wilt wijzigen. Klik vervolgens op het pictogram Afbeelding invoegen in de tijdelijke aanduiding om uw eigen afbeelding in te voegen.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534C2EF-8A97-4DAF-B099-E567883644D6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6014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99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567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OPMERKING: Selecteer een afbeelding en verwijder deze als u afbeeldingen op deze dia wilt wijzigen. Klik vervolgens op het pictogram Afbeelding invoegen in de tijdelijke aanduiding om uw eigen afbeelding in te voegen.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534C2EF-8A97-4DAF-B099-E567883644D6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7004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9972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OPMERKING: Selecteer een afbeelding en verwijder deze als u afbeeldingen op deze dia wilt wijzigen. Klik vervolgens op het pictogram Afbeelding invoegen in de tijdelijke aanduiding om uw eigen afbeelding in te voegen.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534C2EF-8A97-4DAF-B099-E567883644D6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5521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9730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516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e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Tijdelijke aanduiding voor tekst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ri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jf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8" name="Vrije v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" name="Tijdelijke aanduiding voor afbeelding 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0" name="Vrije v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" name="Tijdelijke aanduiding voor afbeelding 1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4" name="Vrije v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Vrije v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" name="Tijdelijke aanduiding voor afbeelding 2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2FC5D0-A9B6-4A9A-B84B-4C35602B92DC}" type="datetime1">
              <a:rPr lang="nl-NL" noProof="0" smtClean="0"/>
              <a:t>21-11-2019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60A10-9BDB-4A39-8F8E-B3B916D051BD}" type="datetime1">
              <a:rPr lang="nl-NL" noProof="0" smtClean="0"/>
              <a:t>21-11-2019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D8B4BC-A3B7-45E8-B1A9-F67A59EFAC59}" type="datetime1">
              <a:rPr lang="nl-NL" noProof="0" smtClean="0"/>
              <a:t>21-11-2019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FE02D-3BAB-4EB8-88B9-2E39B88ABF34}" type="datetime1">
              <a:rPr lang="nl-NL" noProof="0" smtClean="0"/>
              <a:t>21-11-2019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6550-B4F4-4AB5-8CAF-087A6645B768}" type="datetime1">
              <a:rPr lang="nl-NL" noProof="0" smtClean="0"/>
              <a:t>21-11-2019</a:t>
            </a:fld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81FBC-BED1-4C19-88CE-A334CAC51FCC}" type="datetime1">
              <a:rPr lang="nl-NL" noProof="0" smtClean="0"/>
              <a:t>21-11-2019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25EDF-C77D-4ADB-9AAC-3506B89C42F0}" type="datetime1">
              <a:rPr lang="nl-NL" noProof="0" smtClean="0"/>
              <a:t>21-11-2019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B60BA-C05D-4614-B1D5-78DEE3FA06F1}" type="datetime1">
              <a:rPr lang="nl-NL" noProof="0" smtClean="0"/>
              <a:t>21-11-2019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12" name="Tijdelijke aanduiding voor afbeelding 11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F05B5-B324-4AF2-B010-1DAE32D4D6C8}" type="datetime1">
              <a:rPr lang="nl-NL" noProof="0" smtClean="0"/>
              <a:t>21-11-2019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643632B-0514-4618-8243-558B1A6931C2}" type="datetime1">
              <a:rPr lang="nl-NL" noProof="0" smtClean="0"/>
              <a:t>21-11-2019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b="1" dirty="0"/>
              <a:t>VVE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nl-NL" dirty="0"/>
              <a:t>Voor- en vroegschoolse educatie </a:t>
            </a:r>
          </a:p>
          <a:p>
            <a:r>
              <a:rPr lang="nl-NL" dirty="0"/>
              <a:t>Les 2 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1624" y="133710"/>
            <a:ext cx="7315200" cy="1012102"/>
          </a:xfrm>
        </p:spPr>
        <p:txBody>
          <a:bodyPr rtlCol="0"/>
          <a:lstStyle/>
          <a:p>
            <a:pPr rtl="0"/>
            <a:r>
              <a:rPr lang="nl-NL" dirty="0"/>
              <a:t>1. Rauwers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855640" y="1145812"/>
            <a:ext cx="5486400" cy="914400"/>
          </a:xfrm>
        </p:spPr>
        <p:txBody>
          <a:bodyPr rtlCol="0"/>
          <a:lstStyle/>
          <a:p>
            <a:r>
              <a:rPr lang="nl-NL" dirty="0"/>
              <a:t>Zijn altijd actief en in beweging!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8713AC1-5EE5-4C3B-AB4C-2B1CFA5183A6}"/>
              </a:ext>
            </a:extLst>
          </p:cNvPr>
          <p:cNvSpPr txBox="1"/>
          <p:nvPr/>
        </p:nvSpPr>
        <p:spPr>
          <a:xfrm>
            <a:off x="4295800" y="4077072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Reageren direct en open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5B93DDD-032F-4DAB-BCF4-2196951A1DE5}"/>
              </a:ext>
            </a:extLst>
          </p:cNvPr>
          <p:cNvSpPr txBox="1"/>
          <p:nvPr/>
        </p:nvSpPr>
        <p:spPr>
          <a:xfrm>
            <a:off x="4932592" y="5865823"/>
            <a:ext cx="653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Alles wat groot is, snelheid heeft en spannend is, is goed!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B2D9AEE-53EE-431A-A3C8-C268CD78D5A3}"/>
              </a:ext>
            </a:extLst>
          </p:cNvPr>
          <p:cNvSpPr txBox="1"/>
          <p:nvPr/>
        </p:nvSpPr>
        <p:spPr>
          <a:xfrm>
            <a:off x="1718149" y="5865823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Houden van ruimte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ECB965C-9F3A-4CE2-A516-91129A7D6657}"/>
              </a:ext>
            </a:extLst>
          </p:cNvPr>
          <p:cNvSpPr txBox="1"/>
          <p:nvPr/>
        </p:nvSpPr>
        <p:spPr>
          <a:xfrm>
            <a:off x="3143672" y="2702982"/>
            <a:ext cx="622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Overzichtelijk spel, weinig spelregels en snel resultaat!</a:t>
            </a:r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591344"/>
          </a:xfrm>
        </p:spPr>
        <p:txBody>
          <a:bodyPr rtlCol="0">
            <a:normAutofit fontScale="90000"/>
          </a:bodyPr>
          <a:lstStyle/>
          <a:p>
            <a:pPr rtl="0"/>
            <a:r>
              <a:rPr lang="nl-NL" dirty="0"/>
              <a:t>2. Douwers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9539031-86A3-420B-965B-50959EB6B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2800" y="1122028"/>
            <a:ext cx="5486400" cy="914400"/>
          </a:xfrm>
        </p:spPr>
        <p:txBody>
          <a:bodyPr/>
          <a:lstStyle/>
          <a:p>
            <a:r>
              <a:rPr lang="nl-NL" dirty="0"/>
              <a:t>Zijn doorzetters met eigen ideeën!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26D4EF7-8A11-475F-B5FE-BD454714F383}"/>
              </a:ext>
            </a:extLst>
          </p:cNvPr>
          <p:cNvSpPr txBox="1"/>
          <p:nvPr/>
        </p:nvSpPr>
        <p:spPr>
          <a:xfrm>
            <a:off x="5987137" y="3024765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Alles weten en proberen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BC1759B-DC1C-4781-ADAC-5072D291E13C}"/>
              </a:ext>
            </a:extLst>
          </p:cNvPr>
          <p:cNvSpPr txBox="1"/>
          <p:nvPr/>
        </p:nvSpPr>
        <p:spPr>
          <a:xfrm>
            <a:off x="3289767" y="3789040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Doorgaan totdat het lukt!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C04879A-90F6-43C8-B70B-78623B1ED431}"/>
              </a:ext>
            </a:extLst>
          </p:cNvPr>
          <p:cNvSpPr txBox="1"/>
          <p:nvPr/>
        </p:nvSpPr>
        <p:spPr>
          <a:xfrm>
            <a:off x="6888088" y="5931527"/>
            <a:ext cx="486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Speelgoed waar veel aan te ontdekken valt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7D64B52-7907-4D69-BB5A-70820612F369}"/>
              </a:ext>
            </a:extLst>
          </p:cNvPr>
          <p:cNvSpPr txBox="1"/>
          <p:nvPr/>
        </p:nvSpPr>
        <p:spPr>
          <a:xfrm>
            <a:off x="1343472" y="5765860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Spannende verhalen (in een spel)</a:t>
            </a:r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A4C3B08-75A2-40F0-AB84-6295E489E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663352"/>
          </a:xfrm>
        </p:spPr>
        <p:txBody>
          <a:bodyPr>
            <a:normAutofit fontScale="90000"/>
          </a:bodyPr>
          <a:lstStyle/>
          <a:p>
            <a:r>
              <a:rPr lang="nl-NL" dirty="0"/>
              <a:t>3. Schouwers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6FEC2ED-70EE-4547-BA3A-11526D6A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2800" y="1196752"/>
            <a:ext cx="5486400" cy="914400"/>
          </a:xfrm>
        </p:spPr>
        <p:txBody>
          <a:bodyPr/>
          <a:lstStyle/>
          <a:p>
            <a:r>
              <a:rPr lang="nl-NL" dirty="0"/>
              <a:t>Vallen op door de rust die ze uitstralen!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4A5D1B3-E476-402C-B52C-2C629485FCA5}"/>
              </a:ext>
            </a:extLst>
          </p:cNvPr>
          <p:cNvSpPr txBox="1"/>
          <p:nvPr/>
        </p:nvSpPr>
        <p:spPr>
          <a:xfrm>
            <a:off x="3791744" y="3093245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Intensief dingen beleven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A06D66D-49C2-4CB4-81B6-E8973FCB47F7}"/>
              </a:ext>
            </a:extLst>
          </p:cNvPr>
          <p:cNvSpPr txBox="1"/>
          <p:nvPr/>
        </p:nvSpPr>
        <p:spPr>
          <a:xfrm>
            <a:off x="983432" y="5949280"/>
            <a:ext cx="158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Veel fantasie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DE8BEF8-EC68-43EE-A80D-40642CC6CFE3}"/>
              </a:ext>
            </a:extLst>
          </p:cNvPr>
          <p:cNvSpPr txBox="1"/>
          <p:nvPr/>
        </p:nvSpPr>
        <p:spPr>
          <a:xfrm>
            <a:off x="3575720" y="6133946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Gevoelig voor sfeer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9FDBA76-1AEB-4FC2-A24A-A79E0D568A6F}"/>
              </a:ext>
            </a:extLst>
          </p:cNvPr>
          <p:cNvSpPr txBox="1"/>
          <p:nvPr/>
        </p:nvSpPr>
        <p:spPr>
          <a:xfrm>
            <a:off x="7608168" y="5908630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Gebruiken al hun zintuigen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3293D31-E452-492F-8128-B585608C3408}"/>
              </a:ext>
            </a:extLst>
          </p:cNvPr>
          <p:cNvSpPr txBox="1"/>
          <p:nvPr/>
        </p:nvSpPr>
        <p:spPr>
          <a:xfrm>
            <a:off x="3201618" y="3917558"/>
            <a:ext cx="578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Interessant speelgoed waarmee iets te beleven valt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1BBACEB-7E7A-4EEF-96CB-749AF8758E8D}"/>
              </a:ext>
            </a:extLst>
          </p:cNvPr>
          <p:cNvSpPr txBox="1"/>
          <p:nvPr/>
        </p:nvSpPr>
        <p:spPr>
          <a:xfrm>
            <a:off x="3182875" y="5025752"/>
            <a:ext cx="510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Tekenprogramma’s of zelf verhalen schrijven</a:t>
            </a:r>
          </a:p>
        </p:txBody>
      </p:sp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663352"/>
          </a:xfrm>
        </p:spPr>
        <p:txBody>
          <a:bodyPr rtlCol="0">
            <a:normAutofit fontScale="90000"/>
          </a:bodyPr>
          <a:lstStyle/>
          <a:p>
            <a:pPr rtl="0"/>
            <a:r>
              <a:rPr lang="nl-NL" dirty="0"/>
              <a:t>4. Bouwers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0A0A83A-93BD-4C15-A5B9-628163CC4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2800" y="1268760"/>
            <a:ext cx="5839544" cy="914400"/>
          </a:xfrm>
        </p:spPr>
        <p:txBody>
          <a:bodyPr/>
          <a:lstStyle/>
          <a:p>
            <a:r>
              <a:rPr lang="nl-NL" dirty="0"/>
              <a:t>Zijn knutselaars die van alles wel wat maken!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6A69385-0849-4D6D-881B-C6BC889F0215}"/>
              </a:ext>
            </a:extLst>
          </p:cNvPr>
          <p:cNvSpPr txBox="1"/>
          <p:nvPr/>
        </p:nvSpPr>
        <p:spPr>
          <a:xfrm>
            <a:off x="2863865" y="4960154"/>
            <a:ext cx="6464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Weten met waardeloos materiaal iets prachtigs te maken!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AE4CEDB-7680-4BDB-B179-E5FB1DB3E1B3}"/>
              </a:ext>
            </a:extLst>
          </p:cNvPr>
          <p:cNvSpPr txBox="1"/>
          <p:nvPr/>
        </p:nvSpPr>
        <p:spPr>
          <a:xfrm>
            <a:off x="4028767" y="3604414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 een groep zijn het vaak de leiders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254C25A-9635-424D-811E-80A6077C9675}"/>
              </a:ext>
            </a:extLst>
          </p:cNvPr>
          <p:cNvSpPr txBox="1"/>
          <p:nvPr/>
        </p:nvSpPr>
        <p:spPr>
          <a:xfrm>
            <a:off x="2783632" y="6093296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Duidelijke regels en rolverdeling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6AA3E00-80BE-4C4A-ADE4-B82FFAB4107B}"/>
              </a:ext>
            </a:extLst>
          </p:cNvPr>
          <p:cNvSpPr txBox="1"/>
          <p:nvPr/>
        </p:nvSpPr>
        <p:spPr>
          <a:xfrm>
            <a:off x="8040216" y="5949280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Dingen zelf maken/bedenken</a:t>
            </a:r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7C11C5-26A2-4C9B-B8F1-7FD06785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318162"/>
            <a:ext cx="7315200" cy="914400"/>
          </a:xfrm>
        </p:spPr>
        <p:txBody>
          <a:bodyPr/>
          <a:lstStyle/>
          <a:p>
            <a:r>
              <a:rPr lang="nl-NL" dirty="0"/>
              <a:t>Opdracht: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09D616-D402-4710-BB2D-E8149768B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5680" y="656498"/>
            <a:ext cx="6199584" cy="576064"/>
          </a:xfrm>
        </p:spPr>
        <p:txBody>
          <a:bodyPr/>
          <a:lstStyle/>
          <a:p>
            <a:r>
              <a:rPr lang="nl-NL" dirty="0"/>
              <a:t>Schrijf een verslag met daarin het volgende: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D0F4B06-8E74-4060-84BE-D77B440CDAF2}"/>
              </a:ext>
            </a:extLst>
          </p:cNvPr>
          <p:cNvSpPr txBox="1"/>
          <p:nvPr/>
        </p:nvSpPr>
        <p:spPr>
          <a:xfrm>
            <a:off x="3218630" y="1603697"/>
            <a:ext cx="55194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Wat deed jij vroeger als Rauwer? </a:t>
            </a:r>
          </a:p>
          <a:p>
            <a:r>
              <a:rPr lang="nl-NL" dirty="0"/>
              <a:t>Wat deed jij vroeger als Douwer?</a:t>
            </a:r>
          </a:p>
          <a:p>
            <a:r>
              <a:rPr lang="nl-NL" dirty="0"/>
              <a:t>Wat deed jij vroeger als Schouwer? </a:t>
            </a:r>
          </a:p>
          <a:p>
            <a:r>
              <a:rPr lang="nl-NL" dirty="0"/>
              <a:t>Wat deed jij vroeger als Bouwer?</a:t>
            </a:r>
          </a:p>
          <a:p>
            <a:endParaRPr lang="nl-NL" dirty="0"/>
          </a:p>
          <a:p>
            <a:r>
              <a:rPr lang="nl-NL" dirty="0"/>
              <a:t>Beschrijf ook: welk soort ontwikkeling werd hiermee </a:t>
            </a:r>
          </a:p>
          <a:p>
            <a:r>
              <a:rPr lang="nl-NL" dirty="0"/>
              <a:t>gestimuleerd of bevordert bij jezelf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6084B51-87E4-4309-9242-A8038F77841D}"/>
              </a:ext>
            </a:extLst>
          </p:cNvPr>
          <p:cNvSpPr txBox="1"/>
          <p:nvPr/>
        </p:nvSpPr>
        <p:spPr>
          <a:xfrm>
            <a:off x="2348820" y="6021288"/>
            <a:ext cx="7430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Lever het verslag in bij mij per mail: uiterlijk voor de volgende les!</a:t>
            </a:r>
          </a:p>
          <a:p>
            <a:pPr algn="ctr"/>
            <a:r>
              <a:rPr lang="nl-NL" b="1" dirty="0"/>
              <a:t>dana.wolters@noorderpoort.nl </a:t>
            </a:r>
          </a:p>
        </p:txBody>
      </p:sp>
    </p:spTree>
    <p:extLst>
      <p:ext uri="{BB962C8B-B14F-4D97-AF65-F5344CB8AC3E}">
        <p14:creationId xmlns:p14="http://schemas.microsoft.com/office/powerpoint/2010/main" val="414116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C90A7A-9282-4F40-B722-B2CA69A33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1744" y="764704"/>
            <a:ext cx="7315200" cy="591344"/>
          </a:xfrm>
        </p:spPr>
        <p:txBody>
          <a:bodyPr>
            <a:normAutofit fontScale="90000"/>
          </a:bodyPr>
          <a:lstStyle/>
          <a:p>
            <a:r>
              <a:rPr lang="nl-NL" dirty="0"/>
              <a:t>Volgende week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741194-388A-4239-A4ED-740D93A8B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6540" y="2245060"/>
            <a:ext cx="3513596" cy="914400"/>
          </a:xfrm>
        </p:spPr>
        <p:txBody>
          <a:bodyPr/>
          <a:lstStyle/>
          <a:p>
            <a:r>
              <a:rPr lang="nl-NL" dirty="0"/>
              <a:t>Gaan we het hebben over: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0AF3C2C-F203-4958-88D1-0928171238D6}"/>
              </a:ext>
            </a:extLst>
          </p:cNvPr>
          <p:cNvSpPr txBox="1"/>
          <p:nvPr/>
        </p:nvSpPr>
        <p:spPr>
          <a:xfrm>
            <a:off x="3071664" y="5877272"/>
            <a:ext cx="58270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Spelontwikkeling bij baby’s en peuters</a:t>
            </a:r>
          </a:p>
          <a:p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334498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Inleiding op het vak 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>
          <a:xfrm>
            <a:off x="1271464" y="2331720"/>
            <a:ext cx="4824536" cy="2194560"/>
          </a:xfrm>
        </p:spPr>
        <p:txBody>
          <a:bodyPr rtlCol="0"/>
          <a:lstStyle/>
          <a:p>
            <a:pPr rtl="0"/>
            <a:r>
              <a:rPr lang="nl-NL" dirty="0"/>
              <a:t>Begin periode 6!</a:t>
            </a:r>
          </a:p>
          <a:p>
            <a:pPr rtl="0"/>
            <a:r>
              <a:rPr lang="nl-NL" dirty="0"/>
              <a:t>VVE (Voor- en vroegschoolse educatie) </a:t>
            </a:r>
          </a:p>
          <a:p>
            <a:pPr rtl="0"/>
            <a:r>
              <a:rPr lang="nl-NL" dirty="0"/>
              <a:t>Wiki! </a:t>
            </a:r>
          </a:p>
          <a:p>
            <a:pPr rtl="0"/>
            <a:r>
              <a:rPr lang="nl-NL" dirty="0"/>
              <a:t>Toetsing!</a:t>
            </a:r>
          </a:p>
        </p:txBody>
      </p:sp>
    </p:spTree>
    <p:extLst>
      <p:ext uri="{BB962C8B-B14F-4D97-AF65-F5344CB8AC3E}">
        <p14:creationId xmlns:p14="http://schemas.microsoft.com/office/powerpoint/2010/main" val="233389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3BAB3B4-ECF3-41C5-A642-92653C8E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807368"/>
          </a:xfrm>
        </p:spPr>
        <p:txBody>
          <a:bodyPr/>
          <a:lstStyle/>
          <a:p>
            <a:r>
              <a:rPr lang="nl-NL" dirty="0"/>
              <a:t>Toetsing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6EB60C0B-4593-43F6-8CCC-CF56213FE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5680" y="1484784"/>
            <a:ext cx="5486400" cy="288032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Een map met:</a:t>
            </a:r>
          </a:p>
          <a:p>
            <a:r>
              <a:rPr lang="nl-NL" dirty="0"/>
              <a:t>1 Spellenboek minimaal 6 spellen uitgewerkt (zie Wiki)</a:t>
            </a:r>
          </a:p>
          <a:p>
            <a:r>
              <a:rPr lang="nl-NL" dirty="0"/>
              <a:t>2 STARRT- verslag over de periode</a:t>
            </a:r>
          </a:p>
          <a:p>
            <a:r>
              <a:rPr lang="nl-NL" dirty="0"/>
              <a:t>3 Alle opdracht uit de lessen </a:t>
            </a:r>
          </a:p>
          <a:p>
            <a:endParaRPr lang="nl-NL" dirty="0"/>
          </a:p>
          <a:p>
            <a:r>
              <a:rPr lang="nl-NL" dirty="0"/>
              <a:t>Zie Wiki!</a:t>
            </a:r>
          </a:p>
        </p:txBody>
      </p:sp>
    </p:spTree>
    <p:extLst>
      <p:ext uri="{BB962C8B-B14F-4D97-AF65-F5344CB8AC3E}">
        <p14:creationId xmlns:p14="http://schemas.microsoft.com/office/powerpoint/2010/main" val="14870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Terugblik vorige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1988840"/>
            <a:ext cx="10009112" cy="3474720"/>
          </a:xfrm>
        </p:spPr>
        <p:txBody>
          <a:bodyPr rtlCol="0"/>
          <a:lstStyle/>
          <a:p>
            <a:r>
              <a:rPr lang="nl-NL" dirty="0"/>
              <a:t>Waarop richt VVE zich?</a:t>
            </a:r>
          </a:p>
          <a:p>
            <a:pPr marL="0" indent="0">
              <a:buNone/>
            </a:pPr>
            <a:r>
              <a:rPr lang="nl-NL" dirty="0"/>
              <a:t>Meerdere ontwikkelingsgebieden namelijk:</a:t>
            </a:r>
          </a:p>
          <a:p>
            <a:pPr marL="0" indent="0">
              <a:buNone/>
            </a:pPr>
            <a:r>
              <a:rPr lang="nl-NL" dirty="0"/>
              <a:t>1 Taalontwikkeling</a:t>
            </a:r>
          </a:p>
          <a:p>
            <a:pPr marL="0" indent="0">
              <a:buNone/>
            </a:pPr>
            <a:r>
              <a:rPr lang="nl-NL" dirty="0"/>
              <a:t>2 Beginnende rekenvaardigheid </a:t>
            </a:r>
          </a:p>
          <a:p>
            <a:pPr marL="0" indent="0">
              <a:buNone/>
            </a:pPr>
            <a:r>
              <a:rPr lang="nl-NL" dirty="0"/>
              <a:t>3 Motorische ontwikkeling</a:t>
            </a:r>
          </a:p>
          <a:p>
            <a:pPr marL="0" indent="0">
              <a:buNone/>
            </a:pPr>
            <a:r>
              <a:rPr lang="nl-NL" dirty="0"/>
              <a:t>4 Sociaal- emotionele ontwikkeling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Spelontwikkeling is van groot belang!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8200" y="2204864"/>
            <a:ext cx="10442376" cy="3474720"/>
          </a:xfrm>
        </p:spPr>
        <p:txBody>
          <a:bodyPr rtlCol="0"/>
          <a:lstStyle/>
          <a:p>
            <a:r>
              <a:rPr lang="nl-NL" dirty="0"/>
              <a:t>Spel bevordert lichamelijke ontwikkeling (gym, buiten spelen ect.)</a:t>
            </a:r>
          </a:p>
          <a:p>
            <a:r>
              <a:rPr lang="nl-NL" dirty="0"/>
              <a:t>Spel bevordert cognitieve ontwikkeling (puzzels, dingen bouwen ect.)</a:t>
            </a:r>
          </a:p>
          <a:p>
            <a:r>
              <a:rPr lang="nl-NL" dirty="0"/>
              <a:t>Spel bevordert sociale ontwikkeling (samen spelen/werken)</a:t>
            </a:r>
          </a:p>
          <a:p>
            <a:r>
              <a:rPr lang="nl-NL" dirty="0"/>
              <a:t>Spel stimuleert de persoonlijkheidsontwikkeling (Eigen voorkeur/interesses) </a:t>
            </a:r>
          </a:p>
          <a:p>
            <a:r>
              <a:rPr lang="nl-NL" dirty="0"/>
              <a:t>Spel komt emotionele ontwikkeling ten goede (leren omgaan met andermans gevoelens)</a:t>
            </a:r>
          </a:p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8F7E8BAB-7D15-4554-A910-AAD978559B80}"/>
              </a:ext>
            </a:extLst>
          </p:cNvPr>
          <p:cNvSpPr txBox="1"/>
          <p:nvPr/>
        </p:nvSpPr>
        <p:spPr>
          <a:xfrm>
            <a:off x="2711624" y="1196752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Spelontwikkeling </a:t>
            </a:r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42A17D64-5842-4BCD-B8F0-A8E99CA060B2}"/>
              </a:ext>
            </a:extLst>
          </p:cNvPr>
          <p:cNvSpPr txBox="1"/>
          <p:nvPr/>
        </p:nvSpPr>
        <p:spPr>
          <a:xfrm>
            <a:off x="2711624" y="1916832"/>
            <a:ext cx="29290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nl-NL" dirty="0"/>
              <a:t>Soorten spellen:</a:t>
            </a:r>
          </a:p>
          <a:p>
            <a:pPr>
              <a:buFontTx/>
              <a:buChar char="-"/>
            </a:pPr>
            <a:endParaRPr lang="nl-NL" dirty="0"/>
          </a:p>
          <a:p>
            <a:r>
              <a:rPr lang="nl-NL" dirty="0"/>
              <a:t>functie- en bewegingsspel</a:t>
            </a:r>
          </a:p>
          <a:p>
            <a:r>
              <a:rPr lang="nl-NL" dirty="0"/>
              <a:t>imitatie- en rollenspel</a:t>
            </a:r>
          </a:p>
          <a:p>
            <a:r>
              <a:rPr lang="nl-NL" dirty="0"/>
              <a:t>constructiespel</a:t>
            </a:r>
          </a:p>
          <a:p>
            <a:r>
              <a:rPr lang="nl-NL" dirty="0"/>
              <a:t>Prestatie- of successpel </a:t>
            </a:r>
          </a:p>
        </p:txBody>
      </p:sp>
    </p:spTree>
    <p:extLst>
      <p:ext uri="{BB962C8B-B14F-4D97-AF65-F5344CB8AC3E}">
        <p14:creationId xmlns:p14="http://schemas.microsoft.com/office/powerpoint/2010/main" val="148297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>
            <a:extLst>
              <a:ext uri="{FF2B5EF4-FFF2-40B4-BE49-F238E27FC236}">
                <a16:creationId xmlns:a16="http://schemas.microsoft.com/office/drawing/2014/main" id="{86AD3F4A-1C1F-4153-8B19-D3CC7D0BCA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Vandaag:</a:t>
            </a:r>
          </a:p>
        </p:txBody>
      </p:sp>
      <p:sp>
        <p:nvSpPr>
          <p:cNvPr id="16" name="Ondertitel 15">
            <a:extLst>
              <a:ext uri="{FF2B5EF4-FFF2-40B4-BE49-F238E27FC236}">
                <a16:creationId xmlns:a16="http://schemas.microsoft.com/office/drawing/2014/main" id="{D3E83A62-4056-4DD9-86E7-F21A1FABA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1710680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Verdieping Spelontwikkeling</a:t>
            </a:r>
          </a:p>
          <a:p>
            <a:pPr marL="342900" indent="-342900">
              <a:buFontTx/>
              <a:buChar char="-"/>
            </a:pPr>
            <a:r>
              <a:rPr lang="nl-NL" dirty="0"/>
              <a:t>opdracht</a:t>
            </a:r>
          </a:p>
        </p:txBody>
      </p:sp>
    </p:spTree>
    <p:extLst>
      <p:ext uri="{BB962C8B-B14F-4D97-AF65-F5344CB8AC3E}">
        <p14:creationId xmlns:p14="http://schemas.microsoft.com/office/powerpoint/2010/main" val="386444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Doelen van vandaag!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63352" y="1916832"/>
            <a:ext cx="9217024" cy="2675467"/>
          </a:xfrm>
        </p:spPr>
        <p:txBody>
          <a:bodyPr rtlCol="0"/>
          <a:lstStyle/>
          <a:p>
            <a:pPr rtl="0"/>
            <a:r>
              <a:rPr lang="nl-NL" dirty="0"/>
              <a:t>Je kent na deze les de verschillende soorten typen kinderen die Marianne de Valck van het boek ‘het speelgoedboek’ omschrijft</a:t>
            </a:r>
          </a:p>
          <a:p>
            <a:pPr rtl="0"/>
            <a:r>
              <a:rPr lang="nl-NL" dirty="0"/>
              <a:t>Je kan na deze les bij elk verschillende soort kind een voorbeeld noemen</a:t>
            </a:r>
          </a:p>
        </p:txBody>
      </p:sp>
      <p:pic>
        <p:nvPicPr>
          <p:cNvPr id="1026" name="Picture 2" descr="Afbeeldingsresultaat voor rauwer douwer schouwer bouwer">
            <a:extLst>
              <a:ext uri="{FF2B5EF4-FFF2-40B4-BE49-F238E27FC236}">
                <a16:creationId xmlns:a16="http://schemas.microsoft.com/office/drawing/2014/main" id="{2831BA30-4FE9-4E58-B119-D4D76E3C9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52" y="2132856"/>
            <a:ext cx="7037040" cy="395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vak 15">
            <a:extLst>
              <a:ext uri="{FF2B5EF4-FFF2-40B4-BE49-F238E27FC236}">
                <a16:creationId xmlns:a16="http://schemas.microsoft.com/office/drawing/2014/main" id="{41959C31-40AA-442D-B128-214EA269AF76}"/>
              </a:ext>
            </a:extLst>
          </p:cNvPr>
          <p:cNvSpPr txBox="1"/>
          <p:nvPr/>
        </p:nvSpPr>
        <p:spPr>
          <a:xfrm>
            <a:off x="3232782" y="764704"/>
            <a:ext cx="452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Verdieping in spelontwikkeling 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793970B-3320-4EE6-B886-CCF48A0D5F7A}"/>
              </a:ext>
            </a:extLst>
          </p:cNvPr>
          <p:cNvSpPr txBox="1"/>
          <p:nvPr/>
        </p:nvSpPr>
        <p:spPr>
          <a:xfrm>
            <a:off x="1055440" y="1988840"/>
            <a:ext cx="887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Naarmate het kind zich verder ontwikkelt, wordt het spel complexer en gevarieerder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A7CF554-990C-4A50-BD9B-7F052BDB224D}"/>
              </a:ext>
            </a:extLst>
          </p:cNvPr>
          <p:cNvSpPr txBox="1"/>
          <p:nvPr/>
        </p:nvSpPr>
        <p:spPr>
          <a:xfrm>
            <a:off x="1415480" y="2780928"/>
            <a:ext cx="60067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Er worden vier soorten groepen kinderen onderscheiden:</a:t>
            </a:r>
          </a:p>
          <a:p>
            <a:endParaRPr lang="nl-NL" dirty="0"/>
          </a:p>
          <a:p>
            <a:r>
              <a:rPr lang="nl-NL" dirty="0"/>
              <a:t>1 Rauwers </a:t>
            </a:r>
          </a:p>
          <a:p>
            <a:r>
              <a:rPr lang="nl-NL" dirty="0"/>
              <a:t>2 Douwers </a:t>
            </a:r>
          </a:p>
          <a:p>
            <a:r>
              <a:rPr lang="nl-NL" dirty="0"/>
              <a:t>3 Schouwers</a:t>
            </a:r>
          </a:p>
          <a:p>
            <a:r>
              <a:rPr lang="nl-NL" dirty="0"/>
              <a:t>4 Bouwers</a:t>
            </a:r>
          </a:p>
        </p:txBody>
      </p:sp>
    </p:spTree>
    <p:extLst>
      <p:ext uri="{BB962C8B-B14F-4D97-AF65-F5344CB8AC3E}">
        <p14:creationId xmlns:p14="http://schemas.microsoft.com/office/powerpoint/2010/main" val="256055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riendjes, formaat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7123_TF03896101 - Copy" id="{C0EF2753-B4B9-4979-AA89-C9983F3B49D6}" vid="{7E42FDA8-E506-40F8-9A1E-06A022A5D3F9}"/>
    </a:ext>
  </a:extLst>
</a:theme>
</file>

<file path=ppt/theme/theme2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Onderwijspresentatie, ontwerp met kinderen op het schoolplein, album (breedbeeld)</Template>
  <TotalTime>336</TotalTime>
  <Words>582</Words>
  <Application>Microsoft Office PowerPoint</Application>
  <PresentationFormat>Breedbeeld</PresentationFormat>
  <Paragraphs>106</Paragraphs>
  <Slides>15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Vriendjes, formaat 16 x 9</vt:lpstr>
      <vt:lpstr>VVE</vt:lpstr>
      <vt:lpstr>Inleiding op het vak </vt:lpstr>
      <vt:lpstr>Toetsing</vt:lpstr>
      <vt:lpstr>Terugblik vorige week</vt:lpstr>
      <vt:lpstr>Spelontwikkeling is van groot belang!</vt:lpstr>
      <vt:lpstr>PowerPoint-presentatie</vt:lpstr>
      <vt:lpstr>Vandaag:</vt:lpstr>
      <vt:lpstr>Doelen van vandaag!</vt:lpstr>
      <vt:lpstr>PowerPoint-presentatie</vt:lpstr>
      <vt:lpstr>1. Rauwers</vt:lpstr>
      <vt:lpstr>2. Douwers</vt:lpstr>
      <vt:lpstr>3. Schouwers</vt:lpstr>
      <vt:lpstr>4. Bouwers</vt:lpstr>
      <vt:lpstr>Opdracht: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VVE</dc:title>
  <dc:creator>Dana Wolters</dc:creator>
  <cp:keywords/>
  <cp:lastModifiedBy>Dana Wolters</cp:lastModifiedBy>
  <cp:revision>11</cp:revision>
  <dcterms:created xsi:type="dcterms:W3CDTF">2019-11-21T09:02:50Z</dcterms:created>
  <dcterms:modified xsi:type="dcterms:W3CDTF">2019-11-21T14:39:04Z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